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398500" cy="13843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>
        <p:scale>
          <a:sx n="30" d="100"/>
          <a:sy n="30" d="100"/>
        </p:scale>
        <p:origin x="175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4888" y="2265510"/>
            <a:ext cx="11388725" cy="4819415"/>
          </a:xfrm>
        </p:spPr>
        <p:txBody>
          <a:bodyPr anchor="b"/>
          <a:lstStyle>
            <a:lvl1pPr algn="ctr">
              <a:defRPr sz="87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4813" y="7270781"/>
            <a:ext cx="10048875" cy="3342186"/>
          </a:xfrm>
        </p:spPr>
        <p:txBody>
          <a:bodyPr/>
          <a:lstStyle>
            <a:lvl1pPr marL="0" indent="0" algn="ctr">
              <a:buNone/>
              <a:defRPr sz="3517"/>
            </a:lvl1pPr>
            <a:lvl2pPr marL="669935" indent="0" algn="ctr">
              <a:buNone/>
              <a:defRPr sz="2931"/>
            </a:lvl2pPr>
            <a:lvl3pPr marL="1339870" indent="0" algn="ctr">
              <a:buNone/>
              <a:defRPr sz="2638"/>
            </a:lvl3pPr>
            <a:lvl4pPr marL="2009805" indent="0" algn="ctr">
              <a:buNone/>
              <a:defRPr sz="2344"/>
            </a:lvl4pPr>
            <a:lvl5pPr marL="2679741" indent="0" algn="ctr">
              <a:buNone/>
              <a:defRPr sz="2344"/>
            </a:lvl5pPr>
            <a:lvl6pPr marL="3349676" indent="0" algn="ctr">
              <a:buNone/>
              <a:defRPr sz="2344"/>
            </a:lvl6pPr>
            <a:lvl7pPr marL="4019611" indent="0" algn="ctr">
              <a:buNone/>
              <a:defRPr sz="2344"/>
            </a:lvl7pPr>
            <a:lvl8pPr marL="4689546" indent="0" algn="ctr">
              <a:buNone/>
              <a:defRPr sz="2344"/>
            </a:lvl8pPr>
            <a:lvl9pPr marL="5359481" indent="0" algn="ctr">
              <a:buNone/>
              <a:defRPr sz="23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5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4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8302" y="737011"/>
            <a:ext cx="2889052" cy="11731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1148" y="737011"/>
            <a:ext cx="8499673" cy="11731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9" y="3451141"/>
            <a:ext cx="11556206" cy="5758302"/>
          </a:xfrm>
        </p:spPr>
        <p:txBody>
          <a:bodyPr anchor="b"/>
          <a:lstStyle>
            <a:lvl1pPr>
              <a:defRPr sz="87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9" y="9263919"/>
            <a:ext cx="11556206" cy="3028155"/>
          </a:xfrm>
        </p:spPr>
        <p:txBody>
          <a:bodyPr/>
          <a:lstStyle>
            <a:lvl1pPr marL="0" indent="0">
              <a:buNone/>
              <a:defRPr sz="3517">
                <a:solidFill>
                  <a:schemeClr val="tx1"/>
                </a:solidFill>
              </a:defRPr>
            </a:lvl1pPr>
            <a:lvl2pPr marL="669935" indent="0">
              <a:buNone/>
              <a:defRPr sz="2931">
                <a:solidFill>
                  <a:schemeClr val="tx1">
                    <a:tint val="75000"/>
                  </a:schemeClr>
                </a:solidFill>
              </a:defRPr>
            </a:lvl2pPr>
            <a:lvl3pPr marL="133987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3pPr>
            <a:lvl4pPr marL="2009805" indent="0">
              <a:buNone/>
              <a:defRPr sz="2344">
                <a:solidFill>
                  <a:schemeClr val="tx1">
                    <a:tint val="75000"/>
                  </a:schemeClr>
                </a:solidFill>
              </a:defRPr>
            </a:lvl4pPr>
            <a:lvl5pPr marL="2679741" indent="0">
              <a:buNone/>
              <a:defRPr sz="2344">
                <a:solidFill>
                  <a:schemeClr val="tx1">
                    <a:tint val="75000"/>
                  </a:schemeClr>
                </a:solidFill>
              </a:defRPr>
            </a:lvl5pPr>
            <a:lvl6pPr marL="3349676" indent="0">
              <a:buNone/>
              <a:defRPr sz="2344">
                <a:solidFill>
                  <a:schemeClr val="tx1">
                    <a:tint val="75000"/>
                  </a:schemeClr>
                </a:solidFill>
              </a:defRPr>
            </a:lvl6pPr>
            <a:lvl7pPr marL="4019611" indent="0">
              <a:buNone/>
              <a:defRPr sz="2344">
                <a:solidFill>
                  <a:schemeClr val="tx1">
                    <a:tint val="75000"/>
                  </a:schemeClr>
                </a:solidFill>
              </a:defRPr>
            </a:lvl7pPr>
            <a:lvl8pPr marL="4689546" indent="0">
              <a:buNone/>
              <a:defRPr sz="2344">
                <a:solidFill>
                  <a:schemeClr val="tx1">
                    <a:tint val="75000"/>
                  </a:schemeClr>
                </a:solidFill>
              </a:defRPr>
            </a:lvl8pPr>
            <a:lvl9pPr marL="5359481" indent="0">
              <a:buNone/>
              <a:defRPr sz="2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7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147" y="3685058"/>
            <a:ext cx="5694363" cy="8783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2990" y="3685058"/>
            <a:ext cx="5694363" cy="8783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7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892" y="737015"/>
            <a:ext cx="11556206" cy="26756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893" y="3393458"/>
            <a:ext cx="5668193" cy="1663082"/>
          </a:xfrm>
        </p:spPr>
        <p:txBody>
          <a:bodyPr anchor="b"/>
          <a:lstStyle>
            <a:lvl1pPr marL="0" indent="0">
              <a:buNone/>
              <a:defRPr sz="3517" b="1"/>
            </a:lvl1pPr>
            <a:lvl2pPr marL="669935" indent="0">
              <a:buNone/>
              <a:defRPr sz="2931" b="1"/>
            </a:lvl2pPr>
            <a:lvl3pPr marL="1339870" indent="0">
              <a:buNone/>
              <a:defRPr sz="2638" b="1"/>
            </a:lvl3pPr>
            <a:lvl4pPr marL="2009805" indent="0">
              <a:buNone/>
              <a:defRPr sz="2344" b="1"/>
            </a:lvl4pPr>
            <a:lvl5pPr marL="2679741" indent="0">
              <a:buNone/>
              <a:defRPr sz="2344" b="1"/>
            </a:lvl5pPr>
            <a:lvl6pPr marL="3349676" indent="0">
              <a:buNone/>
              <a:defRPr sz="2344" b="1"/>
            </a:lvl6pPr>
            <a:lvl7pPr marL="4019611" indent="0">
              <a:buNone/>
              <a:defRPr sz="2344" b="1"/>
            </a:lvl7pPr>
            <a:lvl8pPr marL="4689546" indent="0">
              <a:buNone/>
              <a:defRPr sz="2344" b="1"/>
            </a:lvl8pPr>
            <a:lvl9pPr marL="5359481" indent="0">
              <a:buNone/>
              <a:defRPr sz="2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2893" y="5056540"/>
            <a:ext cx="5668193" cy="7437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2991" y="3393458"/>
            <a:ext cx="5696108" cy="1663082"/>
          </a:xfrm>
        </p:spPr>
        <p:txBody>
          <a:bodyPr anchor="b"/>
          <a:lstStyle>
            <a:lvl1pPr marL="0" indent="0">
              <a:buNone/>
              <a:defRPr sz="3517" b="1"/>
            </a:lvl1pPr>
            <a:lvl2pPr marL="669935" indent="0">
              <a:buNone/>
              <a:defRPr sz="2931" b="1"/>
            </a:lvl2pPr>
            <a:lvl3pPr marL="1339870" indent="0">
              <a:buNone/>
              <a:defRPr sz="2638" b="1"/>
            </a:lvl3pPr>
            <a:lvl4pPr marL="2009805" indent="0">
              <a:buNone/>
              <a:defRPr sz="2344" b="1"/>
            </a:lvl4pPr>
            <a:lvl5pPr marL="2679741" indent="0">
              <a:buNone/>
              <a:defRPr sz="2344" b="1"/>
            </a:lvl5pPr>
            <a:lvl6pPr marL="3349676" indent="0">
              <a:buNone/>
              <a:defRPr sz="2344" b="1"/>
            </a:lvl6pPr>
            <a:lvl7pPr marL="4019611" indent="0">
              <a:buNone/>
              <a:defRPr sz="2344" b="1"/>
            </a:lvl7pPr>
            <a:lvl8pPr marL="4689546" indent="0">
              <a:buNone/>
              <a:defRPr sz="2344" b="1"/>
            </a:lvl8pPr>
            <a:lvl9pPr marL="5359481" indent="0">
              <a:buNone/>
              <a:defRPr sz="2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2991" y="5056540"/>
            <a:ext cx="5696108" cy="7437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3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5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892" y="922867"/>
            <a:ext cx="4321365" cy="3230033"/>
          </a:xfrm>
        </p:spPr>
        <p:txBody>
          <a:bodyPr anchor="b"/>
          <a:lstStyle>
            <a:lvl1pPr>
              <a:defRPr sz="4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107" y="1993139"/>
            <a:ext cx="6782991" cy="9837502"/>
          </a:xfrm>
        </p:spPr>
        <p:txBody>
          <a:bodyPr/>
          <a:lstStyle>
            <a:lvl1pPr>
              <a:defRPr sz="4689"/>
            </a:lvl1pPr>
            <a:lvl2pPr>
              <a:defRPr sz="4103"/>
            </a:lvl2pPr>
            <a:lvl3pPr>
              <a:defRPr sz="3517"/>
            </a:lvl3pPr>
            <a:lvl4pPr>
              <a:defRPr sz="2931"/>
            </a:lvl4pPr>
            <a:lvl5pPr>
              <a:defRPr sz="2931"/>
            </a:lvl5pPr>
            <a:lvl6pPr>
              <a:defRPr sz="2931"/>
            </a:lvl6pPr>
            <a:lvl7pPr>
              <a:defRPr sz="2931"/>
            </a:lvl7pPr>
            <a:lvl8pPr>
              <a:defRPr sz="2931"/>
            </a:lvl8pPr>
            <a:lvl9pPr>
              <a:defRPr sz="29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892" y="4152900"/>
            <a:ext cx="4321365" cy="7693761"/>
          </a:xfrm>
        </p:spPr>
        <p:txBody>
          <a:bodyPr/>
          <a:lstStyle>
            <a:lvl1pPr marL="0" indent="0">
              <a:buNone/>
              <a:defRPr sz="2344"/>
            </a:lvl1pPr>
            <a:lvl2pPr marL="669935" indent="0">
              <a:buNone/>
              <a:defRPr sz="2051"/>
            </a:lvl2pPr>
            <a:lvl3pPr marL="1339870" indent="0">
              <a:buNone/>
              <a:defRPr sz="1758"/>
            </a:lvl3pPr>
            <a:lvl4pPr marL="2009805" indent="0">
              <a:buNone/>
              <a:defRPr sz="1465"/>
            </a:lvl4pPr>
            <a:lvl5pPr marL="2679741" indent="0">
              <a:buNone/>
              <a:defRPr sz="1465"/>
            </a:lvl5pPr>
            <a:lvl6pPr marL="3349676" indent="0">
              <a:buNone/>
              <a:defRPr sz="1465"/>
            </a:lvl6pPr>
            <a:lvl7pPr marL="4019611" indent="0">
              <a:buNone/>
              <a:defRPr sz="1465"/>
            </a:lvl7pPr>
            <a:lvl8pPr marL="4689546" indent="0">
              <a:buNone/>
              <a:defRPr sz="1465"/>
            </a:lvl8pPr>
            <a:lvl9pPr marL="5359481" indent="0">
              <a:buNone/>
              <a:defRPr sz="14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9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892" y="922867"/>
            <a:ext cx="4321365" cy="3230033"/>
          </a:xfrm>
        </p:spPr>
        <p:txBody>
          <a:bodyPr anchor="b"/>
          <a:lstStyle>
            <a:lvl1pPr>
              <a:defRPr sz="4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107" y="1993139"/>
            <a:ext cx="6782991" cy="9837502"/>
          </a:xfrm>
        </p:spPr>
        <p:txBody>
          <a:bodyPr anchor="t"/>
          <a:lstStyle>
            <a:lvl1pPr marL="0" indent="0">
              <a:buNone/>
              <a:defRPr sz="4689"/>
            </a:lvl1pPr>
            <a:lvl2pPr marL="669935" indent="0">
              <a:buNone/>
              <a:defRPr sz="4103"/>
            </a:lvl2pPr>
            <a:lvl3pPr marL="1339870" indent="0">
              <a:buNone/>
              <a:defRPr sz="3517"/>
            </a:lvl3pPr>
            <a:lvl4pPr marL="2009805" indent="0">
              <a:buNone/>
              <a:defRPr sz="2931"/>
            </a:lvl4pPr>
            <a:lvl5pPr marL="2679741" indent="0">
              <a:buNone/>
              <a:defRPr sz="2931"/>
            </a:lvl5pPr>
            <a:lvl6pPr marL="3349676" indent="0">
              <a:buNone/>
              <a:defRPr sz="2931"/>
            </a:lvl6pPr>
            <a:lvl7pPr marL="4019611" indent="0">
              <a:buNone/>
              <a:defRPr sz="2931"/>
            </a:lvl7pPr>
            <a:lvl8pPr marL="4689546" indent="0">
              <a:buNone/>
              <a:defRPr sz="2931"/>
            </a:lvl8pPr>
            <a:lvl9pPr marL="5359481" indent="0">
              <a:buNone/>
              <a:defRPr sz="293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892" y="4152900"/>
            <a:ext cx="4321365" cy="7693761"/>
          </a:xfrm>
        </p:spPr>
        <p:txBody>
          <a:bodyPr/>
          <a:lstStyle>
            <a:lvl1pPr marL="0" indent="0">
              <a:buNone/>
              <a:defRPr sz="2344"/>
            </a:lvl1pPr>
            <a:lvl2pPr marL="669935" indent="0">
              <a:buNone/>
              <a:defRPr sz="2051"/>
            </a:lvl2pPr>
            <a:lvl3pPr marL="1339870" indent="0">
              <a:buNone/>
              <a:defRPr sz="1758"/>
            </a:lvl3pPr>
            <a:lvl4pPr marL="2009805" indent="0">
              <a:buNone/>
              <a:defRPr sz="1465"/>
            </a:lvl4pPr>
            <a:lvl5pPr marL="2679741" indent="0">
              <a:buNone/>
              <a:defRPr sz="1465"/>
            </a:lvl5pPr>
            <a:lvl6pPr marL="3349676" indent="0">
              <a:buNone/>
              <a:defRPr sz="1465"/>
            </a:lvl6pPr>
            <a:lvl7pPr marL="4019611" indent="0">
              <a:buNone/>
              <a:defRPr sz="1465"/>
            </a:lvl7pPr>
            <a:lvl8pPr marL="4689546" indent="0">
              <a:buNone/>
              <a:defRPr sz="1465"/>
            </a:lvl8pPr>
            <a:lvl9pPr marL="5359481" indent="0">
              <a:buNone/>
              <a:defRPr sz="14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2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1147" y="737015"/>
            <a:ext cx="11556206" cy="2675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147" y="3685058"/>
            <a:ext cx="11556206" cy="8783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1147" y="12830413"/>
            <a:ext cx="3014663" cy="73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D67AD-CF25-4490-975E-D531B9DFBA7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8253" y="12830413"/>
            <a:ext cx="4521994" cy="73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62690" y="12830413"/>
            <a:ext cx="3014663" cy="73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9CA1-78D5-4D24-892C-5DE6565E0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3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39870" rtl="0" eaLnBrk="1" latinLnBrk="0" hangingPunct="1">
        <a:lnSpc>
          <a:spcPct val="90000"/>
        </a:lnSpc>
        <a:spcBef>
          <a:spcPct val="0"/>
        </a:spcBef>
        <a:buNone/>
        <a:defRPr sz="644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4968" indent="-334968" algn="l" defTabSz="1339870" rtl="0" eaLnBrk="1" latinLnBrk="0" hangingPunct="1">
        <a:lnSpc>
          <a:spcPct val="90000"/>
        </a:lnSpc>
        <a:spcBef>
          <a:spcPts val="1465"/>
        </a:spcBef>
        <a:buFont typeface="Arial" panose="020B0604020202020204" pitchFamily="34" charset="0"/>
        <a:buChar char="•"/>
        <a:defRPr sz="4103" kern="1200">
          <a:solidFill>
            <a:schemeClr val="tx1"/>
          </a:solidFill>
          <a:latin typeface="+mn-lt"/>
          <a:ea typeface="+mn-ea"/>
          <a:cs typeface="+mn-cs"/>
        </a:defRPr>
      </a:lvl1pPr>
      <a:lvl2pPr marL="1004903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17" kern="1200">
          <a:solidFill>
            <a:schemeClr val="tx1"/>
          </a:solidFill>
          <a:latin typeface="+mn-lt"/>
          <a:ea typeface="+mn-ea"/>
          <a:cs typeface="+mn-cs"/>
        </a:defRPr>
      </a:lvl2pPr>
      <a:lvl3pPr marL="1674838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1" kern="1200">
          <a:solidFill>
            <a:schemeClr val="tx1"/>
          </a:solidFill>
          <a:latin typeface="+mn-lt"/>
          <a:ea typeface="+mn-ea"/>
          <a:cs typeface="+mn-cs"/>
        </a:defRPr>
      </a:lvl3pPr>
      <a:lvl4pPr marL="2344773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4pPr>
      <a:lvl5pPr marL="3014708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5pPr>
      <a:lvl6pPr marL="3684643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6pPr>
      <a:lvl7pPr marL="4354579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7pPr>
      <a:lvl8pPr marL="5024514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8pPr>
      <a:lvl9pPr marL="5694449" indent="-334968" algn="l" defTabSz="133987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1pPr>
      <a:lvl2pPr marL="669935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2pPr>
      <a:lvl3pPr marL="1339870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3pPr>
      <a:lvl4pPr marL="2009805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4pPr>
      <a:lvl5pPr marL="2679741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5pPr>
      <a:lvl6pPr marL="3349676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6pPr>
      <a:lvl7pPr marL="4019611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7pPr>
      <a:lvl8pPr marL="4689546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8pPr>
      <a:lvl9pPr marL="5359481" algn="l" defTabSz="1339870" rtl="0" eaLnBrk="1" latinLnBrk="0" hangingPunct="1">
        <a:defRPr sz="2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person, wall, indoor, man&#10;&#10;Description automatically generated">
            <a:extLst>
              <a:ext uri="{FF2B5EF4-FFF2-40B4-BE49-F238E27FC236}">
                <a16:creationId xmlns:a16="http://schemas.microsoft.com/office/drawing/2014/main" id="{A65D7C5B-1EA8-4369-B750-59CACEE4AA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5" t="-1" r="3694" b="33239"/>
          <a:stretch/>
        </p:blipFill>
        <p:spPr>
          <a:xfrm>
            <a:off x="-228600" y="-50652"/>
            <a:ext cx="13627100" cy="141913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C587D58-C0BA-4150-84F8-B6BC3B5B7A54}"/>
              </a:ext>
            </a:extLst>
          </p:cNvPr>
          <p:cNvSpPr/>
          <p:nvPr/>
        </p:nvSpPr>
        <p:spPr>
          <a:xfrm>
            <a:off x="325020" y="1321465"/>
            <a:ext cx="669925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The Graduate Center, CUNY’s </a:t>
            </a:r>
          </a:p>
          <a:p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Environmental Psychology Program welcomes,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529052-2521-46C9-B300-51424AC057FA}"/>
              </a:ext>
            </a:extLst>
          </p:cNvPr>
          <p:cNvSpPr/>
          <p:nvPr/>
        </p:nvSpPr>
        <p:spPr>
          <a:xfrm>
            <a:off x="325020" y="2371288"/>
            <a:ext cx="7204216" cy="9951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Mindy Fullilove, MD</a:t>
            </a:r>
            <a:endParaRPr lang="en-US" sz="4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A547D2-AE9C-4917-98DD-B68A435736C5}"/>
              </a:ext>
            </a:extLst>
          </p:cNvPr>
          <p:cNvSpPr/>
          <p:nvPr/>
        </p:nvSpPr>
        <p:spPr>
          <a:xfrm>
            <a:off x="325020" y="3156118"/>
            <a:ext cx="1656223" cy="4206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presenting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05C128-960F-47B6-8FC7-EEF126D8043A}"/>
              </a:ext>
            </a:extLst>
          </p:cNvPr>
          <p:cNvSpPr/>
          <p:nvPr/>
        </p:nvSpPr>
        <p:spPr>
          <a:xfrm>
            <a:off x="325020" y="2983684"/>
            <a:ext cx="7084695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500" b="1" baseline="300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115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400 YEARS AMERICAN</a:t>
            </a:r>
          </a:p>
          <a:p>
            <a:r>
              <a:rPr lang="en-US" sz="115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INEQUALITY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579758-854C-4F42-8E77-AC3E4FDAC23A}"/>
              </a:ext>
            </a:extLst>
          </p:cNvPr>
          <p:cNvSpPr/>
          <p:nvPr/>
        </p:nvSpPr>
        <p:spPr>
          <a:xfrm>
            <a:off x="6455608" y="4251880"/>
            <a:ext cx="9541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baseline="30000" dirty="0">
                <a:solidFill>
                  <a:schemeClr val="bg1"/>
                </a:solidFill>
                <a:latin typeface="Arial Black" panose="020B0A04020102020204" pitchFamily="34" charset="0"/>
              </a:rPr>
              <a:t>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2A048-2F14-41E6-B91B-ED44DD29DBE8}"/>
              </a:ext>
            </a:extLst>
          </p:cNvPr>
          <p:cNvSpPr/>
          <p:nvPr/>
        </p:nvSpPr>
        <p:spPr>
          <a:xfrm>
            <a:off x="325020" y="11364847"/>
            <a:ext cx="5878195" cy="2226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Wednesday, February 20, 2019</a:t>
            </a:r>
          </a:p>
          <a:p>
            <a:r>
              <a:rPr lang="en-US" sz="44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Rm. 6304.01      11:45-2p</a:t>
            </a:r>
          </a:p>
          <a:p>
            <a:r>
              <a:rPr lang="en-US" sz="36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during Brown Bag with</a:t>
            </a:r>
          </a:p>
          <a:p>
            <a:r>
              <a:rPr lang="en-US" sz="36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informal Q&amp;A and discussion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9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40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CUNY The Graduate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Ramirez, Rachel</dc:creator>
  <cp:lastModifiedBy>Erin Elizabeth Lilli</cp:lastModifiedBy>
  <cp:revision>2</cp:revision>
  <dcterms:created xsi:type="dcterms:W3CDTF">2015-09-03T18:46:16Z</dcterms:created>
  <dcterms:modified xsi:type="dcterms:W3CDTF">2019-01-29T16:59:13Z</dcterms:modified>
</cp:coreProperties>
</file>